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3"/>
  </p:notesMasterIdLst>
  <p:sldIdLst>
    <p:sldId id="277" r:id="rId6"/>
    <p:sldId id="278" r:id="rId7"/>
    <p:sldId id="313" r:id="rId8"/>
    <p:sldId id="296" r:id="rId9"/>
    <p:sldId id="280" r:id="rId10"/>
    <p:sldId id="314" r:id="rId11"/>
    <p:sldId id="300" r:id="rId12"/>
    <p:sldId id="315" r:id="rId13"/>
    <p:sldId id="316" r:id="rId14"/>
    <p:sldId id="309" r:id="rId15"/>
    <p:sldId id="311" r:id="rId16"/>
    <p:sldId id="312" r:id="rId17"/>
    <p:sldId id="284" r:id="rId18"/>
    <p:sldId id="320" r:id="rId19"/>
    <p:sldId id="317" r:id="rId20"/>
    <p:sldId id="293" r:id="rId21"/>
    <p:sldId id="294" r:id="rId22"/>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457"/>
    <a:srgbClr val="0054A4"/>
    <a:srgbClr val="BCBEC0"/>
    <a:srgbClr val="E6E7E8"/>
    <a:srgbClr val="006325"/>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100" d="100"/>
          <a:sy n="100" d="100"/>
        </p:scale>
        <p:origin x="-1860" y="-37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08/01/2019</a:t>
            </a:fld>
            <a:endParaRPr lang="en-US"/>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B59475FA-141D-4A59-BBF9-BE44D84EF8AA}" type="slidenum">
              <a:rPr lang="en-US" smtClean="0"/>
              <a:pPr/>
              <a:t>1</a:t>
            </a:fld>
            <a:endParaRPr lang="en-US" smtClean="0"/>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dirty="0" smtClean="0"/>
          </a:p>
          <a:p>
            <a:pPr eaLnBrk="1" hangingPunct="1"/>
            <a:endParaRPr lang="en-US" dirty="0" smtClean="0"/>
          </a:p>
          <a:p>
            <a:pPr eaLnBrk="1" hangingPunct="1"/>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a:ln/>
        </p:spPr>
        <p:txBody>
          <a:bodyPr/>
          <a:lstStyle/>
          <a:p>
            <a:pPr marL="228943" indent="-228943">
              <a:buFont typeface="Arial" pitchFamily="34" charset="0"/>
              <a:buChar char="•"/>
            </a:pPr>
            <a:endParaRPr lang="en-US" dirty="0" smtClean="0"/>
          </a:p>
          <a:p>
            <a:pPr marL="228943" indent="-228943">
              <a:buFont typeface="Arial" pitchFamily="34" charset="0"/>
              <a:buChar char="•"/>
            </a:pPr>
            <a:endParaRPr lang="en-US" dirty="0" smtClean="0"/>
          </a:p>
        </p:txBody>
      </p:sp>
      <p:sp>
        <p:nvSpPr>
          <p:cNvPr id="20484" name="Slide Number Placeholder 3"/>
          <p:cNvSpPr>
            <a:spLocks noGrp="1"/>
          </p:cNvSpPr>
          <p:nvPr>
            <p:ph type="sldNum" sz="quarter" idx="5"/>
          </p:nvPr>
        </p:nvSpPr>
        <p:spPr>
          <a:noFill/>
        </p:spPr>
        <p:txBody>
          <a:bodyPr/>
          <a:lstStyle/>
          <a:p>
            <a:fld id="{ABD06765-8D2A-4BAA-93F3-66CB768E05D5}" type="slidenum">
              <a:rPr lang="en-US" smtClean="0"/>
              <a:pPr/>
              <a:t>2</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a:ln/>
        </p:spPr>
        <p:txBody>
          <a:bodyPr/>
          <a:lstStyle/>
          <a:p>
            <a:pPr marL="228943" indent="-228943">
              <a:buFont typeface="Arial" pitchFamily="34" charset="0"/>
              <a:buChar char="•"/>
            </a:pPr>
            <a:endParaRPr lang="en-US" dirty="0" smtClean="0"/>
          </a:p>
          <a:p>
            <a:pPr marL="228943" indent="-228943">
              <a:buFont typeface="Arial" pitchFamily="34" charset="0"/>
              <a:buChar char="•"/>
            </a:pPr>
            <a:endParaRPr lang="en-US" dirty="0" smtClean="0"/>
          </a:p>
        </p:txBody>
      </p:sp>
      <p:sp>
        <p:nvSpPr>
          <p:cNvPr id="20484" name="Slide Number Placeholder 3"/>
          <p:cNvSpPr>
            <a:spLocks noGrp="1"/>
          </p:cNvSpPr>
          <p:nvPr>
            <p:ph type="sldNum" sz="quarter" idx="5"/>
          </p:nvPr>
        </p:nvSpPr>
        <p:spPr>
          <a:noFill/>
        </p:spPr>
        <p:txBody>
          <a:bodyPr/>
          <a:lstStyle/>
          <a:p>
            <a:fld id="{ABD06765-8D2A-4BAA-93F3-66CB768E05D5}" type="slidenum">
              <a:rPr lang="en-US" smtClean="0"/>
              <a:pPr/>
              <a:t>4</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3924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 id="2147483657" r:id="rId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228600" y="4800600"/>
            <a:ext cx="8534400" cy="954107"/>
          </a:xfrm>
          <a:prstGeom prst="rect">
            <a:avLst/>
          </a:prstGeom>
          <a:noFill/>
          <a:ln w="9525">
            <a:noFill/>
            <a:miter lim="800000"/>
            <a:headEnd/>
            <a:tailEnd/>
          </a:ln>
        </p:spPr>
        <p:txBody>
          <a:bodyPr wrap="square">
            <a:spAutoFit/>
          </a:bodyPr>
          <a:lstStyle/>
          <a:p>
            <a:pPr algn="ctr"/>
            <a:r>
              <a:rPr lang="en-US" sz="2800" b="1" dirty="0"/>
              <a:t>Administrative Permit Case Number: </a:t>
            </a:r>
            <a:r>
              <a:rPr lang="en-US" sz="2800" b="1" dirty="0" smtClean="0"/>
              <a:t>WADMIN19-0014 (De La Montanya Winery)</a:t>
            </a:r>
            <a:endParaRPr lang="en-US" sz="1200" b="1" dirty="0">
              <a:solidFill>
                <a:srgbClr val="D81F2A"/>
              </a:solidFill>
            </a:endParaRPr>
          </a:p>
        </p:txBody>
      </p:sp>
      <p:sp>
        <p:nvSpPr>
          <p:cNvPr id="5125" name="Text Box 5"/>
          <p:cNvSpPr txBox="1">
            <a:spLocks noChangeArrowheads="1"/>
          </p:cNvSpPr>
          <p:nvPr/>
        </p:nvSpPr>
        <p:spPr bwMode="auto">
          <a:xfrm>
            <a:off x="1101965" y="0"/>
            <a:ext cx="7924799" cy="1077218"/>
          </a:xfrm>
          <a:prstGeom prst="rect">
            <a:avLst/>
          </a:prstGeom>
          <a:noFill/>
          <a:ln w="9525">
            <a:noFill/>
            <a:miter lim="800000"/>
            <a:headEnd/>
            <a:tailEnd/>
          </a:ln>
        </p:spPr>
        <p:txBody>
          <a:bodyPr wrap="square">
            <a:spAutoFit/>
          </a:bodyPr>
          <a:lstStyle/>
          <a:p>
            <a:pPr algn="ctr">
              <a:spcBef>
                <a:spcPct val="50000"/>
              </a:spcBef>
            </a:pPr>
            <a:r>
              <a:rPr lang="en-US" sz="3200" b="1" dirty="0">
                <a:solidFill>
                  <a:schemeClr val="bg1"/>
                </a:solidFill>
              </a:rPr>
              <a:t>Washoe County Board of Adjustment</a:t>
            </a:r>
          </a:p>
          <a:p>
            <a:pPr algn="ctr"/>
            <a:r>
              <a:rPr lang="en-US" sz="3200" b="1" dirty="0" smtClean="0">
                <a:solidFill>
                  <a:schemeClr val="bg1"/>
                </a:solidFill>
              </a:rPr>
              <a:t>August 1, 2019</a:t>
            </a:r>
            <a:endParaRPr lang="en-US" sz="3200" b="1" dirty="0">
              <a:solidFill>
                <a:schemeClr val="bg1"/>
              </a:solidFill>
            </a:endParaRP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1001395"/>
            <a:ext cx="7273132" cy="39257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8058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219200" y="76200"/>
            <a:ext cx="6096000" cy="792162"/>
          </a:xfrm>
        </p:spPr>
        <p:txBody>
          <a:bodyPr/>
          <a:lstStyle/>
          <a:p>
            <a:r>
              <a:rPr lang="en-US" sz="4800" dirty="0">
                <a:solidFill>
                  <a:schemeClr val="bg1"/>
                </a:solidFill>
              </a:rPr>
              <a:t>Case Description</a:t>
            </a:r>
            <a:endParaRPr lang="en-US" sz="4800" dirty="0">
              <a:solidFill>
                <a:schemeClr val="bg1"/>
              </a:solidFill>
              <a:latin typeface="+mn-lt"/>
              <a:ea typeface="+mn-ea"/>
              <a:cs typeface="+mn-cs"/>
            </a:endParaRPr>
          </a:p>
        </p:txBody>
      </p:sp>
      <p:sp>
        <p:nvSpPr>
          <p:cNvPr id="2" name="TextBox 1"/>
          <p:cNvSpPr txBox="1"/>
          <p:nvPr/>
        </p:nvSpPr>
        <p:spPr>
          <a:xfrm>
            <a:off x="304800" y="1219200"/>
            <a:ext cx="8458200" cy="369332"/>
          </a:xfrm>
          <a:prstGeom prst="rect">
            <a:avLst/>
          </a:prstGeom>
          <a:noFill/>
        </p:spPr>
        <p:txBody>
          <a:bodyPr wrap="square" rtlCol="0">
            <a:spAutoFit/>
          </a:bodyPr>
          <a:lstStyle/>
          <a:p>
            <a:endParaRPr lang="en-US" dirty="0"/>
          </a:p>
        </p:txBody>
      </p:sp>
      <p:sp>
        <p:nvSpPr>
          <p:cNvPr id="3" name="TextBox 2"/>
          <p:cNvSpPr txBox="1"/>
          <p:nvPr/>
        </p:nvSpPr>
        <p:spPr>
          <a:xfrm>
            <a:off x="76200" y="990600"/>
            <a:ext cx="8991600" cy="5078313"/>
          </a:xfrm>
          <a:prstGeom prst="rect">
            <a:avLst/>
          </a:prstGeom>
          <a:noFill/>
        </p:spPr>
        <p:txBody>
          <a:bodyPr wrap="square" rtlCol="0">
            <a:spAutoFit/>
          </a:bodyPr>
          <a:lstStyle/>
          <a:p>
            <a:pPr marL="571500" indent="-571500">
              <a:buFont typeface="Arial" panose="020B0604020202020204" pitchFamily="34" charset="0"/>
              <a:buChar char="•"/>
            </a:pPr>
            <a:r>
              <a:rPr lang="en-US" sz="3600" dirty="0"/>
              <a:t>A</a:t>
            </a:r>
            <a:r>
              <a:rPr lang="en-US" sz="3600" dirty="0" smtClean="0"/>
              <a:t>dministrative </a:t>
            </a:r>
            <a:r>
              <a:rPr lang="en-US" sz="3600" dirty="0"/>
              <a:t>permit for </a:t>
            </a:r>
            <a:r>
              <a:rPr lang="en-US" sz="3600" dirty="0" smtClean="0"/>
              <a:t>a winery use </a:t>
            </a:r>
            <a:r>
              <a:rPr lang="en-US" sz="3600" dirty="0"/>
              <a:t>in the </a:t>
            </a:r>
            <a:r>
              <a:rPr lang="en-US" sz="3600" dirty="0" smtClean="0"/>
              <a:t>Low Density Suburban Regulatory Zone</a:t>
            </a:r>
          </a:p>
          <a:p>
            <a:pPr marL="571500" indent="-571500">
              <a:buFont typeface="Arial" panose="020B0604020202020204" pitchFamily="34" charset="0"/>
              <a:buChar char="•"/>
            </a:pPr>
            <a:r>
              <a:rPr lang="en-US" sz="3600" dirty="0" smtClean="0"/>
              <a:t>4,199 </a:t>
            </a:r>
            <a:r>
              <a:rPr lang="en-US" sz="3600" dirty="0" err="1" smtClean="0"/>
              <a:t>sq</a:t>
            </a:r>
            <a:r>
              <a:rPr lang="en-US" sz="3600" dirty="0" smtClean="0"/>
              <a:t> </a:t>
            </a:r>
            <a:r>
              <a:rPr lang="en-US" sz="3600" dirty="0" err="1" smtClean="0"/>
              <a:t>ft</a:t>
            </a:r>
            <a:r>
              <a:rPr lang="en-US" sz="3600" dirty="0" smtClean="0"/>
              <a:t> building</a:t>
            </a:r>
          </a:p>
          <a:p>
            <a:pPr marL="1028700" lvl="1" indent="-571500">
              <a:buFont typeface="Arial" panose="020B0604020202020204" pitchFamily="34" charset="0"/>
              <a:buChar char="•"/>
            </a:pPr>
            <a:r>
              <a:rPr lang="en-US" sz="3600" dirty="0" smtClean="0"/>
              <a:t>Production area is 1,170 </a:t>
            </a:r>
            <a:r>
              <a:rPr lang="en-US" sz="3600" dirty="0" err="1" smtClean="0"/>
              <a:t>sq</a:t>
            </a:r>
            <a:r>
              <a:rPr lang="en-US" sz="3600" dirty="0" smtClean="0"/>
              <a:t> </a:t>
            </a:r>
            <a:r>
              <a:rPr lang="en-US" sz="3600" dirty="0" err="1" smtClean="0"/>
              <a:t>ft</a:t>
            </a:r>
            <a:endParaRPr lang="en-US" sz="3600" dirty="0" smtClean="0"/>
          </a:p>
          <a:p>
            <a:pPr marL="1028700" lvl="1" indent="-571500">
              <a:buFont typeface="Arial" panose="020B0604020202020204" pitchFamily="34" charset="0"/>
              <a:buChar char="•"/>
            </a:pPr>
            <a:r>
              <a:rPr lang="en-US" sz="3600" dirty="0" smtClean="0"/>
              <a:t>Tasting and barrel rooms will be 2,400 </a:t>
            </a:r>
            <a:r>
              <a:rPr lang="en-US" sz="3600" dirty="0" err="1" smtClean="0"/>
              <a:t>sq</a:t>
            </a:r>
            <a:r>
              <a:rPr lang="en-US" sz="3600" dirty="0" smtClean="0"/>
              <a:t> </a:t>
            </a:r>
            <a:r>
              <a:rPr lang="en-US" sz="3600" dirty="0" err="1" smtClean="0"/>
              <a:t>ft</a:t>
            </a:r>
            <a:r>
              <a:rPr lang="en-US" sz="3600" dirty="0" smtClean="0"/>
              <a:t> total. </a:t>
            </a:r>
          </a:p>
          <a:p>
            <a:pPr marL="571500" indent="-571500">
              <a:buFont typeface="Arial" panose="020B0604020202020204" pitchFamily="34" charset="0"/>
              <a:buChar char="•"/>
            </a:pPr>
            <a:r>
              <a:rPr lang="en-US" sz="3600" dirty="0" smtClean="0"/>
              <a:t>Located off of Bordeaux Drive</a:t>
            </a:r>
          </a:p>
          <a:p>
            <a:pPr marL="571500" indent="-571500">
              <a:buFont typeface="Arial" panose="020B0604020202020204" pitchFamily="34" charset="0"/>
              <a:buChar char="•"/>
            </a:pPr>
            <a:r>
              <a:rPr lang="en-US" sz="3600" dirty="0" smtClean="0"/>
              <a:t>2 acres in size – 1 acre vineyards</a:t>
            </a:r>
          </a:p>
          <a:p>
            <a:pPr marL="571500" indent="-571500">
              <a:buFont typeface="Arial" panose="020B0604020202020204" pitchFamily="34" charset="0"/>
              <a:buChar char="•"/>
            </a:pPr>
            <a:r>
              <a:rPr lang="en-US" sz="3600" dirty="0" smtClean="0"/>
              <a:t>No Special Events (Weddings, </a:t>
            </a:r>
            <a:r>
              <a:rPr lang="en-US" sz="3600" dirty="0" err="1" smtClean="0"/>
              <a:t>etc</a:t>
            </a:r>
            <a:r>
              <a:rPr lang="en-US" sz="3600" dirty="0" smtClean="0"/>
              <a:t>) allowed.</a:t>
            </a:r>
          </a:p>
        </p:txBody>
      </p:sp>
    </p:spTree>
    <p:extLst>
      <p:ext uri="{BB962C8B-B14F-4D97-AF65-F5344CB8AC3E}">
        <p14:creationId xmlns:p14="http://schemas.microsoft.com/office/powerpoint/2010/main" val="2269562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10000"/>
          </a:bodyPr>
          <a:lstStyle/>
          <a:p>
            <a:r>
              <a:rPr lang="en-US" dirty="0" smtClean="0"/>
              <a:t>16 parking spaces proposed</a:t>
            </a:r>
          </a:p>
          <a:p>
            <a:pPr marL="742950" lvl="2" indent="-342900"/>
            <a:r>
              <a:rPr lang="en-US" dirty="0"/>
              <a:t>WCC Section 410 requires a minimum of 5 parking </a:t>
            </a:r>
            <a:r>
              <a:rPr lang="en-US" dirty="0" smtClean="0"/>
              <a:t>spaces</a:t>
            </a:r>
          </a:p>
          <a:p>
            <a:r>
              <a:rPr lang="en-US" dirty="0" smtClean="0"/>
              <a:t>The site is served by municipal water (TMWA) and sewer (Washoe County)</a:t>
            </a:r>
          </a:p>
          <a:p>
            <a:r>
              <a:rPr lang="en-US" dirty="0" smtClean="0"/>
              <a:t>Trip generation is expected to be around 30 ADT</a:t>
            </a:r>
          </a:p>
          <a:p>
            <a:r>
              <a:rPr lang="en-US" dirty="0" smtClean="0"/>
              <a:t>4 full time personnel</a:t>
            </a:r>
          </a:p>
          <a:p>
            <a:r>
              <a:rPr lang="en-US" dirty="0" smtClean="0"/>
              <a:t>This property had CC&amp;R’s established in 1964. The adjacent property owners under the CC&amp;R’s rescinded the CC&amp;R’s in May of 2019.</a:t>
            </a:r>
          </a:p>
        </p:txBody>
      </p:sp>
      <p:sp>
        <p:nvSpPr>
          <p:cNvPr id="3" name="Title 2"/>
          <p:cNvSpPr>
            <a:spLocks noGrp="1"/>
          </p:cNvSpPr>
          <p:nvPr>
            <p:ph type="title"/>
          </p:nvPr>
        </p:nvSpPr>
        <p:spPr>
          <a:xfrm>
            <a:off x="1219200" y="76200"/>
            <a:ext cx="6553200" cy="792162"/>
          </a:xfrm>
        </p:spPr>
        <p:txBody>
          <a:bodyPr/>
          <a:lstStyle/>
          <a:p>
            <a:r>
              <a:rPr lang="en-US" dirty="0" smtClean="0"/>
              <a:t>Background</a:t>
            </a:r>
            <a:endParaRPr lang="en-US" dirty="0"/>
          </a:p>
        </p:txBody>
      </p:sp>
    </p:spTree>
    <p:extLst>
      <p:ext uri="{BB962C8B-B14F-4D97-AF65-F5344CB8AC3E}">
        <p14:creationId xmlns:p14="http://schemas.microsoft.com/office/powerpoint/2010/main" val="1442914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Community Development Department\Boards and Commissions\Board of Adjustment\BOA Cases\2019 Cases\WADMIN19-0014 - De La Montanya Winery\mini-vicinity-map-templat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64479" y="962025"/>
            <a:ext cx="4191000" cy="48895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048000" y="38100"/>
            <a:ext cx="3320140" cy="830997"/>
          </a:xfrm>
          <a:prstGeom prst="rect">
            <a:avLst/>
          </a:prstGeom>
        </p:spPr>
        <p:txBody>
          <a:bodyPr wrap="none">
            <a:spAutoFit/>
          </a:bodyPr>
          <a:lstStyle/>
          <a:p>
            <a:r>
              <a:rPr lang="en-US" sz="4800" b="1" dirty="0" smtClean="0">
                <a:solidFill>
                  <a:schemeClr val="bg1"/>
                </a:solidFill>
              </a:rPr>
              <a:t>Vicinity</a:t>
            </a:r>
            <a:r>
              <a:rPr lang="en-US" b="1" dirty="0" smtClean="0">
                <a:solidFill>
                  <a:schemeClr val="bg1"/>
                </a:solidFill>
              </a:rPr>
              <a:t> </a:t>
            </a:r>
            <a:r>
              <a:rPr lang="en-US" sz="4800" b="1" dirty="0" smtClean="0">
                <a:solidFill>
                  <a:schemeClr val="bg1"/>
                </a:solidFill>
              </a:rPr>
              <a:t>Map</a:t>
            </a:r>
            <a:endParaRPr lang="en-US" sz="4800" b="1" dirty="0"/>
          </a:p>
        </p:txBody>
      </p:sp>
    </p:spTree>
    <p:extLst>
      <p:ext uri="{BB962C8B-B14F-4D97-AF65-F5344CB8AC3E}">
        <p14:creationId xmlns:p14="http://schemas.microsoft.com/office/powerpoint/2010/main" val="27680997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964347"/>
            <a:ext cx="7936718" cy="4903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346101" y="152400"/>
            <a:ext cx="2394117" cy="830997"/>
          </a:xfrm>
          <a:prstGeom prst="rect">
            <a:avLst/>
          </a:prstGeom>
        </p:spPr>
        <p:txBody>
          <a:bodyPr wrap="none">
            <a:spAutoFit/>
          </a:bodyPr>
          <a:lstStyle/>
          <a:p>
            <a:r>
              <a:rPr lang="en-US" sz="4800" b="1" dirty="0" smtClean="0">
                <a:solidFill>
                  <a:schemeClr val="bg1"/>
                </a:solidFill>
              </a:rPr>
              <a:t>Site Plan</a:t>
            </a:r>
            <a:endParaRPr lang="en-US" sz="4800" b="1" dirty="0"/>
          </a:p>
        </p:txBody>
      </p:sp>
    </p:spTree>
    <p:extLst>
      <p:ext uri="{BB962C8B-B14F-4D97-AF65-F5344CB8AC3E}">
        <p14:creationId xmlns:p14="http://schemas.microsoft.com/office/powerpoint/2010/main" val="2151466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6629400" cy="792162"/>
          </a:xfrm>
        </p:spPr>
        <p:txBody>
          <a:bodyPr/>
          <a:lstStyle/>
          <a:p>
            <a:r>
              <a:rPr lang="en-US" dirty="0" smtClean="0"/>
              <a:t>Landscape Plan	</a:t>
            </a:r>
            <a:endParaRPr lang="en-US"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6200" y="1295400"/>
            <a:ext cx="8841259"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8574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76200"/>
            <a:ext cx="7696200" cy="792162"/>
          </a:xfrm>
        </p:spPr>
        <p:txBody>
          <a:bodyPr/>
          <a:lstStyle/>
          <a:p>
            <a:r>
              <a:rPr lang="en-US" dirty="0" smtClean="0">
                <a:solidFill>
                  <a:schemeClr val="bg1"/>
                </a:solidFill>
                <a:latin typeface="+mn-lt"/>
                <a:ea typeface="+mn-ea"/>
                <a:cs typeface="+mn-cs"/>
              </a:rPr>
              <a:t>Overhead Photo of Subject Site</a:t>
            </a:r>
            <a:endParaRPr lang="en-US" dirty="0">
              <a:solidFill>
                <a:schemeClr val="bg1"/>
              </a:solidFill>
              <a:latin typeface="+mn-lt"/>
              <a:ea typeface="+mn-ea"/>
              <a:cs typeface="+mn-cs"/>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914400"/>
            <a:ext cx="8593138" cy="517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reeform 2"/>
          <p:cNvSpPr/>
          <p:nvPr/>
        </p:nvSpPr>
        <p:spPr>
          <a:xfrm>
            <a:off x="2152650" y="2933700"/>
            <a:ext cx="1238250" cy="2009775"/>
          </a:xfrm>
          <a:custGeom>
            <a:avLst/>
            <a:gdLst>
              <a:gd name="connsiteX0" fmla="*/ 0 w 1238250"/>
              <a:gd name="connsiteY0" fmla="*/ 685800 h 2009775"/>
              <a:gd name="connsiteX1" fmla="*/ 295275 w 1238250"/>
              <a:gd name="connsiteY1" fmla="*/ 0 h 2009775"/>
              <a:gd name="connsiteX2" fmla="*/ 1238250 w 1238250"/>
              <a:gd name="connsiteY2" fmla="*/ 9525 h 2009775"/>
              <a:gd name="connsiteX3" fmla="*/ 1181100 w 1238250"/>
              <a:gd name="connsiteY3" fmla="*/ 2009775 h 2009775"/>
              <a:gd name="connsiteX4" fmla="*/ 342900 w 1238250"/>
              <a:gd name="connsiteY4" fmla="*/ 1800225 h 2009775"/>
              <a:gd name="connsiteX5" fmla="*/ 495300 w 1238250"/>
              <a:gd name="connsiteY5" fmla="*/ 1162050 h 2009775"/>
              <a:gd name="connsiteX6" fmla="*/ 171450 w 1238250"/>
              <a:gd name="connsiteY6" fmla="*/ 1085850 h 2009775"/>
              <a:gd name="connsiteX7" fmla="*/ 0 w 1238250"/>
              <a:gd name="connsiteY7" fmla="*/ 685800 h 2009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38250" h="2009775">
                <a:moveTo>
                  <a:pt x="0" y="685800"/>
                </a:moveTo>
                <a:lnTo>
                  <a:pt x="295275" y="0"/>
                </a:lnTo>
                <a:lnTo>
                  <a:pt x="1238250" y="9525"/>
                </a:lnTo>
                <a:lnTo>
                  <a:pt x="1181100" y="2009775"/>
                </a:lnTo>
                <a:lnTo>
                  <a:pt x="342900" y="1800225"/>
                </a:lnTo>
                <a:lnTo>
                  <a:pt x="495300" y="1162050"/>
                </a:lnTo>
                <a:lnTo>
                  <a:pt x="171450" y="1085850"/>
                </a:lnTo>
                <a:lnTo>
                  <a:pt x="0" y="685800"/>
                </a:lnTo>
                <a:close/>
              </a:path>
            </a:pathLst>
          </a:custGeom>
          <a:solidFill>
            <a:schemeClr val="accent1">
              <a:alpha val="3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Arrow Connector 5"/>
          <p:cNvCxnSpPr/>
          <p:nvPr/>
        </p:nvCxnSpPr>
        <p:spPr>
          <a:xfrm flipV="1">
            <a:off x="-276225" y="4181475"/>
            <a:ext cx="3048000" cy="1524000"/>
          </a:xfrm>
          <a:prstGeom prst="straightConnector1">
            <a:avLst/>
          </a:prstGeom>
          <a:ln w="76200">
            <a:solidFill>
              <a:srgbClr val="FF0000"/>
            </a:solidFill>
            <a:tailEnd type="arrow"/>
          </a:ln>
          <a:effectLst>
            <a:glow rad="101600">
              <a:schemeClr val="bg1">
                <a:alpha val="40000"/>
              </a:schemeClr>
            </a:glow>
          </a:effectLst>
        </p:spPr>
        <p:style>
          <a:lnRef idx="1">
            <a:schemeClr val="accent1"/>
          </a:lnRef>
          <a:fillRef idx="0">
            <a:schemeClr val="accent1"/>
          </a:fillRef>
          <a:effectRef idx="0">
            <a:schemeClr val="accent1"/>
          </a:effectRef>
          <a:fontRef idx="minor">
            <a:schemeClr val="tx1"/>
          </a:fontRef>
        </p:style>
      </p:cxnSp>
      <p:sp>
        <p:nvSpPr>
          <p:cNvPr id="4" name="Freeform 3"/>
          <p:cNvSpPr/>
          <p:nvPr/>
        </p:nvSpPr>
        <p:spPr>
          <a:xfrm>
            <a:off x="3295650" y="1562100"/>
            <a:ext cx="1943100" cy="1438275"/>
          </a:xfrm>
          <a:custGeom>
            <a:avLst/>
            <a:gdLst>
              <a:gd name="connsiteX0" fmla="*/ 85725 w 1943100"/>
              <a:gd name="connsiteY0" fmla="*/ 1371600 h 1438275"/>
              <a:gd name="connsiteX1" fmla="*/ 114300 w 1943100"/>
              <a:gd name="connsiteY1" fmla="*/ 9525 h 1438275"/>
              <a:gd name="connsiteX2" fmla="*/ 1943100 w 1943100"/>
              <a:gd name="connsiteY2" fmla="*/ 0 h 1438275"/>
              <a:gd name="connsiteX3" fmla="*/ 1924050 w 1943100"/>
              <a:gd name="connsiteY3" fmla="*/ 247650 h 1438275"/>
              <a:gd name="connsiteX4" fmla="*/ 295275 w 1943100"/>
              <a:gd name="connsiteY4" fmla="*/ 276225 h 1438275"/>
              <a:gd name="connsiteX5" fmla="*/ 228600 w 1943100"/>
              <a:gd name="connsiteY5" fmla="*/ 1438275 h 1438275"/>
              <a:gd name="connsiteX6" fmla="*/ 0 w 1943100"/>
              <a:gd name="connsiteY6" fmla="*/ 1390650 h 1438275"/>
              <a:gd name="connsiteX7" fmla="*/ 85725 w 1943100"/>
              <a:gd name="connsiteY7" fmla="*/ 1371600 h 1438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43100" h="1438275">
                <a:moveTo>
                  <a:pt x="85725" y="1371600"/>
                </a:moveTo>
                <a:lnTo>
                  <a:pt x="114300" y="9525"/>
                </a:lnTo>
                <a:lnTo>
                  <a:pt x="1943100" y="0"/>
                </a:lnTo>
                <a:lnTo>
                  <a:pt x="1924050" y="247650"/>
                </a:lnTo>
                <a:lnTo>
                  <a:pt x="295275" y="276225"/>
                </a:lnTo>
                <a:lnTo>
                  <a:pt x="228600" y="1438275"/>
                </a:lnTo>
                <a:lnTo>
                  <a:pt x="0" y="1390650"/>
                </a:lnTo>
                <a:lnTo>
                  <a:pt x="85725" y="1371600"/>
                </a:lnTo>
                <a:close/>
              </a:path>
            </a:pathLst>
          </a:custGeom>
          <a:solidFill>
            <a:srgbClr val="FF0000">
              <a:alpha val="36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086451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There is a roadway irrevocable offer for dedication on Parcel Map No. 3090</a:t>
            </a:r>
          </a:p>
          <a:p>
            <a:r>
              <a:rPr lang="en-US" dirty="0" smtClean="0"/>
              <a:t>Document 1926933 established the irrevocable offer of dedication on September 19, 1995. </a:t>
            </a:r>
          </a:p>
        </p:txBody>
      </p:sp>
      <p:sp>
        <p:nvSpPr>
          <p:cNvPr id="3" name="Title 2"/>
          <p:cNvSpPr>
            <a:spLocks noGrp="1"/>
          </p:cNvSpPr>
          <p:nvPr>
            <p:ph type="title"/>
          </p:nvPr>
        </p:nvSpPr>
        <p:spPr>
          <a:xfrm>
            <a:off x="1219200" y="76200"/>
            <a:ext cx="6324600" cy="792162"/>
          </a:xfrm>
        </p:spPr>
        <p:txBody>
          <a:bodyPr/>
          <a:lstStyle/>
          <a:p>
            <a:r>
              <a:rPr lang="en-US" dirty="0" smtClean="0"/>
              <a:t>Access</a:t>
            </a:r>
            <a:endParaRPr lang="en-US" dirty="0"/>
          </a:p>
        </p:txBody>
      </p:sp>
    </p:spTree>
    <p:extLst>
      <p:ext uri="{BB962C8B-B14F-4D97-AF65-F5344CB8AC3E}">
        <p14:creationId xmlns:p14="http://schemas.microsoft.com/office/powerpoint/2010/main" val="1320547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PM 3090</a:t>
            </a:r>
            <a:endParaRPr lang="en-US"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90600" y="838200"/>
            <a:ext cx="7620000" cy="57447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reeform 3"/>
          <p:cNvSpPr/>
          <p:nvPr/>
        </p:nvSpPr>
        <p:spPr>
          <a:xfrm>
            <a:off x="4610100" y="1162050"/>
            <a:ext cx="3343275" cy="4448175"/>
          </a:xfrm>
          <a:custGeom>
            <a:avLst/>
            <a:gdLst>
              <a:gd name="connsiteX0" fmla="*/ 76200 w 3343275"/>
              <a:gd name="connsiteY0" fmla="*/ 0 h 4448175"/>
              <a:gd name="connsiteX1" fmla="*/ 0 w 3343275"/>
              <a:gd name="connsiteY1" fmla="*/ 4381500 h 4448175"/>
              <a:gd name="connsiteX2" fmla="*/ 171450 w 3343275"/>
              <a:gd name="connsiteY2" fmla="*/ 4438650 h 4448175"/>
              <a:gd name="connsiteX3" fmla="*/ 333375 w 3343275"/>
              <a:gd name="connsiteY3" fmla="*/ 4448175 h 4448175"/>
              <a:gd name="connsiteX4" fmla="*/ 409575 w 3343275"/>
              <a:gd name="connsiteY4" fmla="*/ 542925 h 4448175"/>
              <a:gd name="connsiteX5" fmla="*/ 533400 w 3343275"/>
              <a:gd name="connsiteY5" fmla="*/ 361950 h 4448175"/>
              <a:gd name="connsiteX6" fmla="*/ 2638425 w 3343275"/>
              <a:gd name="connsiteY6" fmla="*/ 342900 h 4448175"/>
              <a:gd name="connsiteX7" fmla="*/ 2886075 w 3343275"/>
              <a:gd name="connsiteY7" fmla="*/ 590550 h 4448175"/>
              <a:gd name="connsiteX8" fmla="*/ 3190875 w 3343275"/>
              <a:gd name="connsiteY8" fmla="*/ 581025 h 4448175"/>
              <a:gd name="connsiteX9" fmla="*/ 3343275 w 3343275"/>
              <a:gd name="connsiteY9" fmla="*/ 409575 h 4448175"/>
              <a:gd name="connsiteX10" fmla="*/ 3343275 w 3343275"/>
              <a:gd name="connsiteY10" fmla="*/ 0 h 4448175"/>
              <a:gd name="connsiteX11" fmla="*/ 76200 w 3343275"/>
              <a:gd name="connsiteY11" fmla="*/ 0 h 4448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343275" h="4448175">
                <a:moveTo>
                  <a:pt x="76200" y="0"/>
                </a:moveTo>
                <a:lnTo>
                  <a:pt x="0" y="4381500"/>
                </a:lnTo>
                <a:lnTo>
                  <a:pt x="171450" y="4438650"/>
                </a:lnTo>
                <a:lnTo>
                  <a:pt x="333375" y="4448175"/>
                </a:lnTo>
                <a:lnTo>
                  <a:pt x="409575" y="542925"/>
                </a:lnTo>
                <a:lnTo>
                  <a:pt x="533400" y="361950"/>
                </a:lnTo>
                <a:lnTo>
                  <a:pt x="2638425" y="342900"/>
                </a:lnTo>
                <a:lnTo>
                  <a:pt x="2886075" y="590550"/>
                </a:lnTo>
                <a:lnTo>
                  <a:pt x="3190875" y="581025"/>
                </a:lnTo>
                <a:lnTo>
                  <a:pt x="3343275" y="409575"/>
                </a:lnTo>
                <a:lnTo>
                  <a:pt x="3343275" y="0"/>
                </a:lnTo>
                <a:lnTo>
                  <a:pt x="76200" y="0"/>
                </a:lnTo>
                <a:close/>
              </a:path>
            </a:pathLst>
          </a:custGeom>
          <a:solidFill>
            <a:srgbClr val="FFFF00">
              <a:alpha val="2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62388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76200"/>
            <a:ext cx="5029200" cy="792162"/>
          </a:xfrm>
        </p:spPr>
        <p:txBody>
          <a:bodyPr/>
          <a:lstStyle/>
          <a:p>
            <a:r>
              <a:rPr lang="en-US" sz="4800" dirty="0" smtClean="0">
                <a:solidFill>
                  <a:schemeClr val="bg1"/>
                </a:solidFill>
                <a:latin typeface="+mn-lt"/>
                <a:ea typeface="+mn-ea"/>
                <a:cs typeface="+mn-cs"/>
              </a:rPr>
              <a:t>Public Input</a:t>
            </a:r>
            <a:endParaRPr lang="en-US" sz="4800" dirty="0">
              <a:solidFill>
                <a:schemeClr val="bg1"/>
              </a:solidFill>
              <a:latin typeface="+mn-lt"/>
              <a:ea typeface="+mn-ea"/>
              <a:cs typeface="+mn-cs"/>
            </a:endParaRPr>
          </a:p>
        </p:txBody>
      </p:sp>
      <p:sp>
        <p:nvSpPr>
          <p:cNvPr id="3" name="TextBox 2"/>
          <p:cNvSpPr txBox="1"/>
          <p:nvPr/>
        </p:nvSpPr>
        <p:spPr>
          <a:xfrm>
            <a:off x="276225" y="1143000"/>
            <a:ext cx="8610600" cy="4278094"/>
          </a:xfrm>
          <a:prstGeom prst="rect">
            <a:avLst/>
          </a:prstGeom>
          <a:noFill/>
        </p:spPr>
        <p:txBody>
          <a:bodyPr wrap="square" rtlCol="0">
            <a:spAutoFit/>
          </a:bodyPr>
          <a:lstStyle/>
          <a:p>
            <a:pPr marL="285750" indent="-285750">
              <a:buFont typeface="Arial" panose="020B0604020202020204" pitchFamily="34" charset="0"/>
              <a:buChar char="•"/>
            </a:pPr>
            <a:r>
              <a:rPr lang="en-US" sz="3400" dirty="0" smtClean="0"/>
              <a:t>Numerous concerns and objections from surrounding residences (Exhibit F)</a:t>
            </a:r>
          </a:p>
          <a:p>
            <a:pPr marL="742950" lvl="1" indent="-285750">
              <a:buFont typeface="Arial" panose="020B0604020202020204" pitchFamily="34" charset="0"/>
              <a:buChar char="•"/>
            </a:pPr>
            <a:r>
              <a:rPr lang="en-US" sz="3400" dirty="0" smtClean="0"/>
              <a:t>Traffic issues on Bordeaux</a:t>
            </a:r>
            <a:r>
              <a:rPr lang="en-US" sz="3400" dirty="0"/>
              <a:t> </a:t>
            </a:r>
            <a:r>
              <a:rPr lang="en-US" sz="3400" dirty="0" smtClean="0"/>
              <a:t>(Congestion, accidents, children on school buses)</a:t>
            </a:r>
          </a:p>
          <a:p>
            <a:pPr marL="742950" lvl="1" indent="-285750">
              <a:buFont typeface="Arial" panose="020B0604020202020204" pitchFamily="34" charset="0"/>
              <a:buChar char="•"/>
            </a:pPr>
            <a:r>
              <a:rPr lang="en-US" sz="3400" dirty="0" smtClean="0"/>
              <a:t>Change of appearance to the entrance of Montreux.</a:t>
            </a:r>
          </a:p>
          <a:p>
            <a:pPr marL="742950" lvl="1" indent="-285750">
              <a:buFont typeface="Arial" panose="020B0604020202020204" pitchFamily="34" charset="0"/>
              <a:buChar char="•"/>
            </a:pPr>
            <a:r>
              <a:rPr lang="en-US" sz="3400" dirty="0" smtClean="0"/>
              <a:t>Negative impact on property values</a:t>
            </a:r>
          </a:p>
          <a:p>
            <a:pPr marL="742950" lvl="1" indent="-285750">
              <a:buFont typeface="Arial" panose="020B0604020202020204" pitchFamily="34" charset="0"/>
              <a:buChar char="•"/>
            </a:pPr>
            <a:r>
              <a:rPr lang="en-US" sz="3400" dirty="0" smtClean="0"/>
              <a:t>Concerns that other businesses may follow</a:t>
            </a:r>
          </a:p>
        </p:txBody>
      </p:sp>
    </p:spTree>
    <p:extLst>
      <p:ext uri="{BB962C8B-B14F-4D97-AF65-F5344CB8AC3E}">
        <p14:creationId xmlns:p14="http://schemas.microsoft.com/office/powerpoint/2010/main" val="8760559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r>
              <a:rPr lang="en-US" dirty="0" smtClean="0"/>
              <a:t>Numerous emails in support of the project (Exhibit G)</a:t>
            </a:r>
          </a:p>
          <a:p>
            <a:pPr lvl="1">
              <a:buFontTx/>
              <a:buChar char="-"/>
            </a:pPr>
            <a:r>
              <a:rPr lang="en-US" dirty="0" smtClean="0"/>
              <a:t>Tasting room, not a bar</a:t>
            </a:r>
          </a:p>
          <a:p>
            <a:pPr lvl="1">
              <a:buFontTx/>
              <a:buChar char="-"/>
            </a:pPr>
            <a:r>
              <a:rPr lang="en-US" dirty="0" smtClean="0"/>
              <a:t>Enhance the area</a:t>
            </a:r>
          </a:p>
          <a:p>
            <a:pPr lvl="1">
              <a:buFontTx/>
              <a:buChar char="-"/>
            </a:pPr>
            <a:r>
              <a:rPr lang="en-US" dirty="0" smtClean="0"/>
              <a:t>Increased property values</a:t>
            </a:r>
          </a:p>
          <a:p>
            <a:r>
              <a:rPr lang="en-US" dirty="0" smtClean="0"/>
              <a:t>Public input from neighbors regarding fencing requirements </a:t>
            </a:r>
          </a:p>
          <a:p>
            <a:pPr lvl="1"/>
            <a:r>
              <a:rPr lang="en-US" dirty="0" smtClean="0"/>
              <a:t>Neighbors would prefer to see into the property instead of at a solid fence</a:t>
            </a:r>
            <a:endParaRPr lang="en-US" dirty="0"/>
          </a:p>
        </p:txBody>
      </p:sp>
      <p:sp>
        <p:nvSpPr>
          <p:cNvPr id="3" name="Title 2"/>
          <p:cNvSpPr>
            <a:spLocks noGrp="1"/>
          </p:cNvSpPr>
          <p:nvPr>
            <p:ph type="title"/>
          </p:nvPr>
        </p:nvSpPr>
        <p:spPr/>
        <p:txBody>
          <a:bodyPr/>
          <a:lstStyle/>
          <a:p>
            <a:r>
              <a:rPr lang="en-US" dirty="0">
                <a:solidFill>
                  <a:schemeClr val="bg1"/>
                </a:solidFill>
              </a:rPr>
              <a:t>Public Input</a:t>
            </a:r>
            <a:endParaRPr lang="en-US" dirty="0"/>
          </a:p>
        </p:txBody>
      </p:sp>
    </p:spTree>
    <p:extLst>
      <p:ext uri="{BB962C8B-B14F-4D97-AF65-F5344CB8AC3E}">
        <p14:creationId xmlns:p14="http://schemas.microsoft.com/office/powerpoint/2010/main" val="3573206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90600"/>
            <a:ext cx="8229600" cy="4876800"/>
          </a:xfrm>
        </p:spPr>
        <p:txBody>
          <a:bodyPr>
            <a:normAutofit fontScale="85000" lnSpcReduction="10000"/>
          </a:bodyPr>
          <a:lstStyle/>
          <a:p>
            <a:r>
              <a:rPr lang="en-US" dirty="0" smtClean="0"/>
              <a:t>The applicant has put forth conditions above and beyond to address public concerns</a:t>
            </a:r>
          </a:p>
          <a:p>
            <a:pPr lvl="1"/>
            <a:r>
              <a:rPr lang="en-US" dirty="0" smtClean="0"/>
              <a:t>Prior to CO the owner will install signage at the exit of the driveway alluding to the presence of school drop off zones and children present.</a:t>
            </a:r>
          </a:p>
          <a:p>
            <a:pPr lvl="1"/>
            <a:r>
              <a:rPr lang="en-US" dirty="0" smtClean="0"/>
              <a:t>Owner will work with WC Engineering to appropriately sign the section of Bordeaux Drive and the entrance of the project with appropriate signage.</a:t>
            </a:r>
          </a:p>
          <a:p>
            <a:pPr lvl="1"/>
            <a:r>
              <a:rPr lang="en-US" dirty="0" smtClean="0"/>
              <a:t>The owner will limit hours of operation to “Appointment Only” on Monday – Thursday, and limit appointments between 2:30 and 4:30 PM. </a:t>
            </a:r>
            <a:endParaRPr lang="en-US" dirty="0"/>
          </a:p>
        </p:txBody>
      </p:sp>
      <p:sp>
        <p:nvSpPr>
          <p:cNvPr id="3" name="Title 2"/>
          <p:cNvSpPr>
            <a:spLocks noGrp="1"/>
          </p:cNvSpPr>
          <p:nvPr>
            <p:ph type="title"/>
          </p:nvPr>
        </p:nvSpPr>
        <p:spPr/>
        <p:txBody>
          <a:bodyPr/>
          <a:lstStyle/>
          <a:p>
            <a:r>
              <a:rPr lang="en-US" dirty="0" smtClean="0"/>
              <a:t>Applicant Conditions	</a:t>
            </a:r>
            <a:endParaRPr lang="en-US" dirty="0"/>
          </a:p>
        </p:txBody>
      </p:sp>
    </p:spTree>
    <p:extLst>
      <p:ext uri="{BB962C8B-B14F-4D97-AF65-F5344CB8AC3E}">
        <p14:creationId xmlns:p14="http://schemas.microsoft.com/office/powerpoint/2010/main" val="5347585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76200"/>
            <a:ext cx="7467600" cy="838200"/>
          </a:xfrm>
        </p:spPr>
        <p:txBody>
          <a:bodyPr/>
          <a:lstStyle/>
          <a:p>
            <a:r>
              <a:rPr lang="en-US" sz="4800" dirty="0">
                <a:solidFill>
                  <a:schemeClr val="bg1"/>
                </a:solidFill>
                <a:latin typeface="+mn-lt"/>
                <a:ea typeface="+mn-ea"/>
                <a:cs typeface="+mn-cs"/>
              </a:rPr>
              <a:t>Conditions of Approval</a:t>
            </a:r>
          </a:p>
        </p:txBody>
      </p:sp>
      <p:sp>
        <p:nvSpPr>
          <p:cNvPr id="3" name="Content Placeholder 2"/>
          <p:cNvSpPr>
            <a:spLocks noGrp="1"/>
          </p:cNvSpPr>
          <p:nvPr>
            <p:ph idx="1"/>
          </p:nvPr>
        </p:nvSpPr>
        <p:spPr>
          <a:xfrm>
            <a:off x="76200" y="990600"/>
            <a:ext cx="8915400" cy="4876800"/>
          </a:xfrm>
        </p:spPr>
        <p:txBody>
          <a:bodyPr>
            <a:normAutofit fontScale="85000" lnSpcReduction="20000"/>
          </a:bodyPr>
          <a:lstStyle/>
          <a:p>
            <a:r>
              <a:rPr lang="en-US" sz="3000" dirty="0" smtClean="0"/>
              <a:t>Staff </a:t>
            </a:r>
            <a:r>
              <a:rPr lang="en-US" sz="3000" dirty="0"/>
              <a:t>is proposing </a:t>
            </a:r>
            <a:r>
              <a:rPr lang="en-US" sz="3000" dirty="0" smtClean="0"/>
              <a:t>a wall </a:t>
            </a:r>
            <a:r>
              <a:rPr lang="en-US" sz="3000" dirty="0"/>
              <a:t>or fence required between the commercial and adjacent residential uses be of long-lasting </a:t>
            </a:r>
            <a:r>
              <a:rPr lang="en-US" sz="3000" dirty="0" smtClean="0"/>
              <a:t>materials</a:t>
            </a:r>
            <a:r>
              <a:rPr lang="en-US" sz="3000" dirty="0"/>
              <a:t> </a:t>
            </a:r>
            <a:r>
              <a:rPr lang="en-US" sz="3000" dirty="0" smtClean="0"/>
              <a:t>(Condition 1g)</a:t>
            </a:r>
          </a:p>
          <a:p>
            <a:pPr lvl="1"/>
            <a:r>
              <a:rPr lang="en-US" sz="3000" dirty="0" smtClean="0"/>
              <a:t>The applicant is requesting this condition be removed.</a:t>
            </a:r>
          </a:p>
          <a:p>
            <a:r>
              <a:rPr lang="en-US" sz="3000" dirty="0" smtClean="0"/>
              <a:t>Applicant is requesting to waive condition 1(h), 1 tree every 20 linear feet,  due to the potential negative impacts shade will have on the vineyards.</a:t>
            </a:r>
          </a:p>
          <a:p>
            <a:r>
              <a:rPr lang="en-US" sz="3000" dirty="0" smtClean="0"/>
              <a:t>Parks is requesting to remove their conditions due to an alternate and preferred route for the trail alignment.</a:t>
            </a:r>
          </a:p>
          <a:p>
            <a:r>
              <a:rPr lang="en-US" sz="3000" dirty="0" smtClean="0"/>
              <a:t>Engineering has revised conditions to </a:t>
            </a:r>
            <a:r>
              <a:rPr lang="en-US" sz="3000" smtClean="0"/>
              <a:t>include a condition </a:t>
            </a:r>
            <a:r>
              <a:rPr lang="en-US" sz="3000" dirty="0" smtClean="0"/>
              <a:t>related to a private </a:t>
            </a:r>
            <a:r>
              <a:rPr lang="en-US" sz="3000" smtClean="0"/>
              <a:t>access easement.</a:t>
            </a:r>
            <a:endParaRPr lang="en-US" sz="3000" dirty="0" smtClean="0"/>
          </a:p>
          <a:p>
            <a:r>
              <a:rPr lang="en-US" sz="3000" dirty="0" smtClean="0"/>
              <a:t>The full Conditions </a:t>
            </a:r>
            <a:r>
              <a:rPr lang="en-US" sz="3000" dirty="0"/>
              <a:t>of Approval can be found in Exhibit A of the Staff </a:t>
            </a:r>
            <a:r>
              <a:rPr lang="en-US" sz="3000" dirty="0" smtClean="0"/>
              <a:t>Report.</a:t>
            </a:r>
            <a:endParaRPr lang="en-US" sz="3000" dirty="0"/>
          </a:p>
          <a:p>
            <a:endParaRPr lang="en-US" dirty="0"/>
          </a:p>
        </p:txBody>
      </p:sp>
    </p:spTree>
    <p:extLst>
      <p:ext uri="{BB962C8B-B14F-4D97-AF65-F5344CB8AC3E}">
        <p14:creationId xmlns:p14="http://schemas.microsoft.com/office/powerpoint/2010/main" val="21873243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US" dirty="0" smtClean="0"/>
              <a:t>Staff has worked with the applicant to amend condition 1 (</a:t>
            </a:r>
            <a:r>
              <a:rPr lang="en-US" dirty="0" err="1" smtClean="0"/>
              <a:t>i</a:t>
            </a:r>
            <a:r>
              <a:rPr lang="en-US" dirty="0" smtClean="0"/>
              <a:t>): </a:t>
            </a:r>
          </a:p>
          <a:p>
            <a:pPr lvl="1"/>
            <a:r>
              <a:rPr lang="en-US" b="1" dirty="0" smtClean="0"/>
              <a:t>Existing Language </a:t>
            </a:r>
            <a:r>
              <a:rPr lang="en-US" dirty="0" smtClean="0"/>
              <a:t>- </a:t>
            </a:r>
            <a:r>
              <a:rPr lang="en-US" dirty="0"/>
              <a:t>No outdoor storage of machinery or tools will be permitted.  Machinery and tools used for agricultural purposes must be stored indoors.</a:t>
            </a:r>
          </a:p>
          <a:p>
            <a:pPr lvl="1"/>
            <a:r>
              <a:rPr lang="en-US" b="1" dirty="0" smtClean="0"/>
              <a:t>New Language </a:t>
            </a:r>
            <a:r>
              <a:rPr lang="en-US" dirty="0" smtClean="0"/>
              <a:t>– Agricultural machinery and tools shall be screened from adjacent properties when not in use.</a:t>
            </a:r>
            <a:endParaRPr lang="en-US" dirty="0"/>
          </a:p>
        </p:txBody>
      </p:sp>
      <p:sp>
        <p:nvSpPr>
          <p:cNvPr id="3" name="Title 2"/>
          <p:cNvSpPr>
            <a:spLocks noGrp="1"/>
          </p:cNvSpPr>
          <p:nvPr>
            <p:ph type="title"/>
          </p:nvPr>
        </p:nvSpPr>
        <p:spPr/>
        <p:txBody>
          <a:bodyPr/>
          <a:lstStyle/>
          <a:p>
            <a:r>
              <a:rPr lang="en-US" dirty="0">
                <a:solidFill>
                  <a:schemeClr val="bg1"/>
                </a:solidFill>
              </a:rPr>
              <a:t>Conditions of Approval</a:t>
            </a:r>
            <a:endParaRPr lang="en-US" dirty="0"/>
          </a:p>
        </p:txBody>
      </p:sp>
    </p:spTree>
    <p:extLst>
      <p:ext uri="{BB962C8B-B14F-4D97-AF65-F5344CB8AC3E}">
        <p14:creationId xmlns:p14="http://schemas.microsoft.com/office/powerpoint/2010/main" val="2808949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066800"/>
            <a:ext cx="8229600" cy="4953000"/>
          </a:xfrm>
        </p:spPr>
        <p:txBody>
          <a:bodyPr>
            <a:normAutofit fontScale="55000" lnSpcReduction="20000"/>
          </a:bodyPr>
          <a:lstStyle/>
          <a:p>
            <a:pPr hangingPunct="0"/>
            <a:r>
              <a:rPr lang="en-US" dirty="0" smtClean="0"/>
              <a:t>1. </a:t>
            </a:r>
            <a:r>
              <a:rPr lang="en-US" u="sng" dirty="0" smtClean="0"/>
              <a:t>Consistency</a:t>
            </a:r>
            <a:r>
              <a:rPr lang="en-US" u="sng" dirty="0"/>
              <a:t>.</a:t>
            </a:r>
            <a:r>
              <a:rPr lang="en-US" dirty="0"/>
              <a:t>  That the proposed use is consistent with the action programs, policies, standards and maps of the Master Plan and the Forest Area Plan;</a:t>
            </a:r>
          </a:p>
          <a:p>
            <a:pPr hangingPunct="0"/>
            <a:r>
              <a:rPr lang="en-US" dirty="0" smtClean="0"/>
              <a:t>2. </a:t>
            </a:r>
            <a:r>
              <a:rPr lang="en-US" u="sng" dirty="0" smtClean="0"/>
              <a:t>Improvements</a:t>
            </a:r>
            <a:r>
              <a:rPr lang="en-US" u="sng" dirty="0"/>
              <a:t>.</a:t>
            </a:r>
            <a:r>
              <a:rPr lang="en-US" dirty="0"/>
              <a:t>  That adequate utilities, roadway improvements, sanitation, water supply, drainage, and other necessary facilities have been provided, the proposed improvements are properly related to existing and proposed roadways, and an adequate public facilities determination has been made in accordance with Division Seven;</a:t>
            </a:r>
          </a:p>
          <a:p>
            <a:pPr hangingPunct="0"/>
            <a:r>
              <a:rPr lang="en-US" dirty="0" smtClean="0"/>
              <a:t>3. </a:t>
            </a:r>
            <a:r>
              <a:rPr lang="en-US" u="sng" dirty="0" smtClean="0"/>
              <a:t>Site </a:t>
            </a:r>
            <a:r>
              <a:rPr lang="en-US" u="sng" dirty="0"/>
              <a:t>Suitability.</a:t>
            </a:r>
            <a:r>
              <a:rPr lang="en-US" dirty="0"/>
              <a:t>  That the site is physically suitable a winery and crop production use type, and for the intensity of such a development;</a:t>
            </a:r>
          </a:p>
          <a:p>
            <a:pPr hangingPunct="0"/>
            <a:r>
              <a:rPr lang="en-US" dirty="0" smtClean="0"/>
              <a:t>4. </a:t>
            </a:r>
            <a:r>
              <a:rPr lang="en-US" u="sng" dirty="0" smtClean="0"/>
              <a:t>Issuance </a:t>
            </a:r>
            <a:r>
              <a:rPr lang="en-US" u="sng" dirty="0"/>
              <a:t>Not Detrimental.</a:t>
            </a:r>
            <a:r>
              <a:rPr lang="en-US" dirty="0"/>
              <a:t>  That issuance of the permit will not be significantly detrimental to the public health, safety or welfare; injurious to the property or improvements of adjacent properties; or detrimental to the character of the surrounding area; </a:t>
            </a:r>
            <a:endParaRPr lang="en-US" dirty="0" smtClean="0"/>
          </a:p>
          <a:p>
            <a:pPr lvl="1" hangingPunct="0"/>
            <a:r>
              <a:rPr lang="en-US" dirty="0" smtClean="0"/>
              <a:t>Galena sport to the North across Mt. Rose Highway</a:t>
            </a:r>
          </a:p>
          <a:p>
            <a:pPr lvl="1" hangingPunct="0"/>
            <a:r>
              <a:rPr lang="en-US" dirty="0" smtClean="0"/>
              <a:t>Great Basin Institute and Caldwell Banker located to the West, both located on LDS regulatory zone property</a:t>
            </a:r>
            <a:endParaRPr lang="en-US" dirty="0"/>
          </a:p>
          <a:p>
            <a:pPr hangingPunct="0"/>
            <a:r>
              <a:rPr lang="en-US" dirty="0" smtClean="0"/>
              <a:t>5. </a:t>
            </a:r>
            <a:r>
              <a:rPr lang="en-US" u="sng" dirty="0" smtClean="0"/>
              <a:t>Effect </a:t>
            </a:r>
            <a:r>
              <a:rPr lang="en-US" u="sng" dirty="0"/>
              <a:t>on a Military Installation.</a:t>
            </a:r>
            <a:r>
              <a:rPr lang="en-US" dirty="0"/>
              <a:t>  Issuance of the permit will not have a detrimental effect on the location, purpose or mission of the military installation.</a:t>
            </a:r>
          </a:p>
          <a:p>
            <a:endParaRPr lang="en-US" dirty="0"/>
          </a:p>
        </p:txBody>
      </p:sp>
      <p:sp>
        <p:nvSpPr>
          <p:cNvPr id="3" name="Title 2"/>
          <p:cNvSpPr>
            <a:spLocks noGrp="1"/>
          </p:cNvSpPr>
          <p:nvPr>
            <p:ph type="title"/>
          </p:nvPr>
        </p:nvSpPr>
        <p:spPr>
          <a:xfrm>
            <a:off x="1219200" y="76200"/>
            <a:ext cx="7162800" cy="792162"/>
          </a:xfrm>
        </p:spPr>
        <p:txBody>
          <a:bodyPr/>
          <a:lstStyle/>
          <a:p>
            <a:r>
              <a:rPr lang="en-US" dirty="0" smtClean="0"/>
              <a:t>Required Findings </a:t>
            </a:r>
            <a:endParaRPr lang="en-US" dirty="0"/>
          </a:p>
        </p:txBody>
      </p:sp>
    </p:spTree>
    <p:extLst>
      <p:ext uri="{BB962C8B-B14F-4D97-AF65-F5344CB8AC3E}">
        <p14:creationId xmlns:p14="http://schemas.microsoft.com/office/powerpoint/2010/main" val="3679904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1236663" y="76200"/>
            <a:ext cx="7742238" cy="684212"/>
          </a:xfrm>
        </p:spPr>
        <p:txBody>
          <a:bodyPr/>
          <a:lstStyle/>
          <a:p>
            <a:r>
              <a:rPr lang="en-US" dirty="0">
                <a:solidFill>
                  <a:schemeClr val="bg1"/>
                </a:solidFill>
                <a:latin typeface="+mn-lt"/>
                <a:ea typeface="+mn-ea"/>
                <a:cs typeface="+mn-cs"/>
              </a:rPr>
              <a:t>Recommendation</a:t>
            </a:r>
          </a:p>
        </p:txBody>
      </p:sp>
      <p:sp>
        <p:nvSpPr>
          <p:cNvPr id="7" name="Text Box 6"/>
          <p:cNvSpPr txBox="1">
            <a:spLocks noChangeArrowheads="1"/>
          </p:cNvSpPr>
          <p:nvPr/>
        </p:nvSpPr>
        <p:spPr bwMode="auto">
          <a:xfrm>
            <a:off x="685800" y="1133475"/>
            <a:ext cx="7848600" cy="4524315"/>
          </a:xfrm>
          <a:prstGeom prst="rect">
            <a:avLst/>
          </a:prstGeom>
          <a:noFill/>
          <a:ln w="9525">
            <a:noFill/>
            <a:miter lim="800000"/>
            <a:headEnd/>
            <a:tailEnd/>
          </a:ln>
          <a:effectLst/>
        </p:spPr>
        <p:txBody>
          <a:bodyPr wrap="square">
            <a:spAutoFit/>
          </a:bodyPr>
          <a:lstStyle/>
          <a:p>
            <a:pPr algn="just">
              <a:spcBef>
                <a:spcPct val="50000"/>
              </a:spcBef>
            </a:pPr>
            <a:r>
              <a:rPr lang="en-US" sz="3600" dirty="0"/>
              <a:t>Those agencies which reviewed the application either made no comments or recommended conditions in support of approval of the project. Therefore, after a thorough analysis and review, Administrative Permit Case Number </a:t>
            </a:r>
            <a:r>
              <a:rPr lang="en-US" sz="3600" dirty="0" smtClean="0"/>
              <a:t>WADMIN19-0014 </a:t>
            </a:r>
            <a:r>
              <a:rPr lang="en-US" sz="3600" dirty="0"/>
              <a:t>is being recommended for approval with conditions. </a:t>
            </a:r>
            <a:endParaRPr lang="en-US" sz="3600" dirty="0">
              <a:solidFill>
                <a:schemeClr val="accent2"/>
              </a:solidFill>
            </a:endParaRPr>
          </a:p>
        </p:txBody>
      </p:sp>
    </p:spTree>
    <p:extLst>
      <p:ext uri="{BB962C8B-B14F-4D97-AF65-F5344CB8AC3E}">
        <p14:creationId xmlns:p14="http://schemas.microsoft.com/office/powerpoint/2010/main" val="1055056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bwMode="auto">
          <a:xfrm>
            <a:off x="381000" y="1143000"/>
            <a:ext cx="8305800" cy="45402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just" eaLnBrk="0" fontAlgn="base" hangingPunct="0">
              <a:spcBef>
                <a:spcPct val="0"/>
              </a:spcBef>
              <a:spcAft>
                <a:spcPct val="0"/>
              </a:spcAft>
              <a:defRPr/>
            </a:pPr>
            <a:r>
              <a:rPr lang="en-US" sz="3200" dirty="0"/>
              <a:t>I move that, after giving reasoned consideration to the information contained in the staff report and information received during the public hearing, the Board of Adjustment approve Administrative Permit Case Number </a:t>
            </a:r>
            <a:r>
              <a:rPr lang="en-US" sz="3200" dirty="0" smtClean="0"/>
              <a:t>WADMIN19-0014 </a:t>
            </a:r>
            <a:r>
              <a:rPr lang="en-US" sz="3200" dirty="0"/>
              <a:t>for </a:t>
            </a:r>
            <a:r>
              <a:rPr lang="en-US" sz="3200" dirty="0" smtClean="0"/>
              <a:t>De La Montanya Winery, </a:t>
            </a:r>
            <a:r>
              <a:rPr lang="en-US" sz="3200" dirty="0"/>
              <a:t>having made all five findings in accordance with Washoe County Development Code Section 110.808.25</a:t>
            </a:r>
            <a:endParaRPr kumimoji="0" lang="en-US" sz="3200" b="0" i="0" u="none" strike="noStrike" kern="0" cap="none" spc="0" normalizeH="0" baseline="0" noProof="0" dirty="0">
              <a:ln>
                <a:noFill/>
              </a:ln>
              <a:solidFill>
                <a:srgbClr val="467BB4"/>
              </a:solidFill>
              <a:effectLst/>
              <a:uLnTx/>
              <a:uFillTx/>
              <a:latin typeface="+mn-lt"/>
              <a:ea typeface="+mn-ea"/>
              <a:cs typeface="+mn-cs"/>
            </a:endParaRPr>
          </a:p>
        </p:txBody>
      </p:sp>
      <p:sp>
        <p:nvSpPr>
          <p:cNvPr id="2" name="Rectangle 1"/>
          <p:cNvSpPr/>
          <p:nvPr/>
        </p:nvSpPr>
        <p:spPr>
          <a:xfrm>
            <a:off x="3429000" y="76200"/>
            <a:ext cx="5029200" cy="923330"/>
          </a:xfrm>
          <a:prstGeom prst="rect">
            <a:avLst/>
          </a:prstGeom>
          <a:noFill/>
        </p:spPr>
        <p:txBody>
          <a:bodyPr wrap="square">
            <a:spAutoFit/>
          </a:bodyPr>
          <a:lstStyle/>
          <a:p>
            <a:r>
              <a:rPr lang="en-US" sz="5400" dirty="0" smtClean="0">
                <a:solidFill>
                  <a:schemeClr val="bg1"/>
                </a:solidFill>
              </a:rPr>
              <a:t>Motion</a:t>
            </a:r>
            <a:endParaRPr lang="en-US" sz="5400" dirty="0">
              <a:solidFill>
                <a:schemeClr val="bg1"/>
              </a:solidFill>
            </a:endParaRPr>
          </a:p>
        </p:txBody>
      </p:sp>
    </p:spTree>
    <p:extLst>
      <p:ext uri="{BB962C8B-B14F-4D97-AF65-F5344CB8AC3E}">
        <p14:creationId xmlns:p14="http://schemas.microsoft.com/office/powerpoint/2010/main" val="3387633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2200D7ED-6620-45A0-9F13-862FEFE886A3}">
  <ds:schemaRefs>
    <ds:schemaRef ds:uri="http://purl.org/dc/elements/1.1/"/>
    <ds:schemaRef ds:uri="http://schemas.microsoft.com/office/2006/metadata/properties"/>
    <ds:schemaRef ds:uri="http://schemas.microsoft.com/office/2006/documentManagement/types"/>
    <ds:schemaRef ds:uri="http://schemas.microsoft.com/sharepoint/v3"/>
    <ds:schemaRef ds:uri="http://purl.org/dc/terms/"/>
    <ds:schemaRef ds:uri="CEA9126C-A9B1-4F4A-855C-DD0F845697D2"/>
    <ds:schemaRef ds:uri="http://purl.org/dc/dcmitype/"/>
    <ds:schemaRef ds:uri="a94d8b85-37e1-4d17-8d55-8b7d207932bb"/>
    <ds:schemaRef ds:uri="http://schemas.microsoft.com/office/infopath/2007/PartnerControls"/>
    <ds:schemaRef ds:uri="http://schemas.openxmlformats.org/package/2006/metadata/core-properties"/>
    <ds:schemaRef ds:uri="http://schemas.microsoft.com/sharepoint/v3/field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2507</TotalTime>
  <Words>865</Words>
  <Application>Microsoft Office PowerPoint</Application>
  <PresentationFormat>On-screen Show (4:3)</PresentationFormat>
  <Paragraphs>71</Paragraphs>
  <Slides>17</Slides>
  <Notes>3</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PowerPoint_Template_2015</vt:lpstr>
      <vt:lpstr>PowerPoint Presentation</vt:lpstr>
      <vt:lpstr>Case Description</vt:lpstr>
      <vt:lpstr>Background</vt:lpstr>
      <vt:lpstr>PowerPoint Presentation</vt:lpstr>
      <vt:lpstr>PowerPoint Presentation</vt:lpstr>
      <vt:lpstr>Landscape Plan </vt:lpstr>
      <vt:lpstr>Overhead Photo of Subject Site</vt:lpstr>
      <vt:lpstr>Access</vt:lpstr>
      <vt:lpstr>PM 3090</vt:lpstr>
      <vt:lpstr>Public Input</vt:lpstr>
      <vt:lpstr>Public Input</vt:lpstr>
      <vt:lpstr>Applicant Conditions </vt:lpstr>
      <vt:lpstr>Conditions of Approval</vt:lpstr>
      <vt:lpstr>Conditions of Approval</vt:lpstr>
      <vt:lpstr>Required Findings </vt:lpstr>
      <vt:lpstr>Recommendation</vt:lpstr>
      <vt:lpstr>PowerPoint Presentation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81</cp:revision>
  <cp:lastPrinted>2014-10-07T22:54:33Z</cp:lastPrinted>
  <dcterms:created xsi:type="dcterms:W3CDTF">2015-09-25T21:46:02Z</dcterms:created>
  <dcterms:modified xsi:type="dcterms:W3CDTF">2019-08-01T19:28:56Z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